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tamaran" panose="020B0604020202020204" charset="0"/>
      <p:regular r:id="rId12"/>
      <p:bold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IBM Plex Sans Light" panose="020B0403050203000203" pitchFamily="34" charset="0"/>
      <p:regular r:id="rId18"/>
      <p:bold r:id="rId19"/>
      <p:italic r:id="rId20"/>
      <p:boldItalic r:id="rId21"/>
    </p:embeddedFont>
    <p:embeddedFont>
      <p:font typeface="Rethink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3b79876c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3b79876c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3b79876c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3b79876c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414d92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414d920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414d9200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414d9200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414d920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414d9200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414d9200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414d9200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bk1 glass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8600" y="228600"/>
            <a:ext cx="5173800" cy="30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8600" y="3469350"/>
            <a:ext cx="51738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 title="bk3 blur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3550"/>
            <a:ext cx="55287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1284000" y="3000100"/>
            <a:ext cx="5528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228600" y="1556265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1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2"/>
          </p:nvPr>
        </p:nvSpPr>
        <p:spPr>
          <a:xfrm>
            <a:off x="228600" y="2478304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228600" y="4322319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4"/>
          </p:nvPr>
        </p:nvSpPr>
        <p:spPr>
          <a:xfrm>
            <a:off x="4045325" y="3400332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4045325" y="2478304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228600" y="3400332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4045325" y="1556265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8" hasCustomPrompt="1"/>
          </p:nvPr>
        </p:nvSpPr>
        <p:spPr>
          <a:xfrm>
            <a:off x="228600" y="4044116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9" hasCustomPrompt="1"/>
          </p:nvPr>
        </p:nvSpPr>
        <p:spPr>
          <a:xfrm>
            <a:off x="228600" y="2200056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045325" y="1278037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4" hasCustomPrompt="1"/>
          </p:nvPr>
        </p:nvSpPr>
        <p:spPr>
          <a:xfrm>
            <a:off x="4045325" y="2200063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5" hasCustomPrompt="1"/>
          </p:nvPr>
        </p:nvSpPr>
        <p:spPr>
          <a:xfrm>
            <a:off x="228600" y="1278326"/>
            <a:ext cx="8658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6" hasCustomPrompt="1"/>
          </p:nvPr>
        </p:nvSpPr>
        <p:spPr>
          <a:xfrm>
            <a:off x="228600" y="3122086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7" hasCustomPrompt="1"/>
          </p:nvPr>
        </p:nvSpPr>
        <p:spPr>
          <a:xfrm>
            <a:off x="4045325" y="3122089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8"/>
          </p:nvPr>
        </p:nvSpPr>
        <p:spPr>
          <a:xfrm>
            <a:off x="4045325" y="4322319"/>
            <a:ext cx="3608400" cy="4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9" hasCustomPrompt="1"/>
          </p:nvPr>
        </p:nvSpPr>
        <p:spPr>
          <a:xfrm>
            <a:off x="4045325" y="4044115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title="bk3 blur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4427825" y="228595"/>
            <a:ext cx="4487400" cy="43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600" cy="4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4611325" y="1400174"/>
            <a:ext cx="3674100" cy="3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atamaran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313775" y="1400175"/>
            <a:ext cx="3765000" cy="35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ONE_COLUMN_TEXT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bk3 blur reflect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662300" y="1157175"/>
            <a:ext cx="3648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2662302" y="2498413"/>
            <a:ext cx="3648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2662302" y="3839650"/>
            <a:ext cx="36486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4"/>
          </p:nvPr>
        </p:nvSpPr>
        <p:spPr>
          <a:xfrm>
            <a:off x="228600" y="1185575"/>
            <a:ext cx="2490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5"/>
          </p:nvPr>
        </p:nvSpPr>
        <p:spPr>
          <a:xfrm>
            <a:off x="228600" y="2529427"/>
            <a:ext cx="2490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6"/>
          </p:nvPr>
        </p:nvSpPr>
        <p:spPr>
          <a:xfrm>
            <a:off x="228600" y="3873279"/>
            <a:ext cx="2490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228600" y="19392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2593796" y="19392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3"/>
          </p:nvPr>
        </p:nvSpPr>
        <p:spPr>
          <a:xfrm>
            <a:off x="228600" y="37914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4"/>
          </p:nvPr>
        </p:nvSpPr>
        <p:spPr>
          <a:xfrm>
            <a:off x="2593796" y="3791400"/>
            <a:ext cx="1978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5"/>
          </p:nvPr>
        </p:nvSpPr>
        <p:spPr>
          <a:xfrm>
            <a:off x="228625" y="121035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6"/>
          </p:nvPr>
        </p:nvSpPr>
        <p:spPr>
          <a:xfrm>
            <a:off x="228625" y="306270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7"/>
          </p:nvPr>
        </p:nvSpPr>
        <p:spPr>
          <a:xfrm>
            <a:off x="2593800" y="121035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8"/>
          </p:nvPr>
        </p:nvSpPr>
        <p:spPr>
          <a:xfrm>
            <a:off x="2593800" y="3062700"/>
            <a:ext cx="1978200" cy="72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 title="bk1 glass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144300" cy="13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228600" y="1736225"/>
            <a:ext cx="31443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228600" y="3683725"/>
            <a:ext cx="425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 title="bk1 glass.png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425"/>
            <a:ext cx="9144000" cy="51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99650" y="228600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63500" y="3910775"/>
            <a:ext cx="1652100" cy="97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99900" y="1445825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576325" y="3288188"/>
            <a:ext cx="25305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0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3570775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28600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228600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3570790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800" b="1">
                <a:solidFill>
                  <a:schemeClr val="dk2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6741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>
            <a:spLocks noGrp="1"/>
          </p:cNvSpPr>
          <p:nvPr>
            <p:ph type="pic" idx="2"/>
          </p:nvPr>
        </p:nvSpPr>
        <p:spPr>
          <a:xfrm>
            <a:off x="5175575" y="1336375"/>
            <a:ext cx="3255300" cy="29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 title="bk2 blur.png"/>
          <p:cNvPicPr preferRelativeResize="0"/>
          <p:nvPr/>
        </p:nvPicPr>
        <p:blipFill rotWithShape="1">
          <a:blip r:embed="rId2">
            <a:alphaModFix/>
          </a:blip>
          <a:srcRect t="4662" r="4680"/>
          <a:stretch/>
        </p:blipFill>
        <p:spPr>
          <a:xfrm>
            <a:off x="0" y="-212"/>
            <a:ext cx="9144000" cy="5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239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239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ethink Sans"/>
              <a:buNone/>
              <a:defRPr sz="3000" b="1">
                <a:solidFill>
                  <a:schemeClr val="dk1"/>
                </a:solidFill>
                <a:latin typeface="Rethink Sans"/>
                <a:ea typeface="Rethink Sans"/>
                <a:cs typeface="Rethink Sans"/>
                <a:sym typeface="Rethin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ctrTitle"/>
          </p:nvPr>
        </p:nvSpPr>
        <p:spPr>
          <a:xfrm>
            <a:off x="228600" y="228600"/>
            <a:ext cx="7392900" cy="30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in Unity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228600" y="3469350"/>
            <a:ext cx="51738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HackBI 2026</a:t>
            </a:r>
            <a:endParaRPr/>
          </a:p>
        </p:txBody>
      </p:sp>
      <p:cxnSp>
        <p:nvCxnSpPr>
          <p:cNvPr id="109" name="Google Shape;109;p22"/>
          <p:cNvCxnSpPr/>
          <p:nvPr/>
        </p:nvCxnSpPr>
        <p:spPr>
          <a:xfrm>
            <a:off x="313775" y="3316950"/>
            <a:ext cx="4291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" name="Google Shape;110;p22" title="pngwing.com.png"/>
          <p:cNvPicPr preferRelativeResize="0"/>
          <p:nvPr/>
        </p:nvPicPr>
        <p:blipFill rotWithShape="1">
          <a:blip r:embed="rId3">
            <a:alphaModFix/>
          </a:blip>
          <a:srcRect r="69110"/>
          <a:stretch/>
        </p:blipFill>
        <p:spPr>
          <a:xfrm>
            <a:off x="5953250" y="2647925"/>
            <a:ext cx="1711599" cy="192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899650" y="228600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Unity?</a:t>
            </a: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3899900" y="1445825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Free game engine</a:t>
            </a:r>
            <a:endParaRPr dirty="0"/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Used by both indie studios and AAA developers</a:t>
            </a: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3D and 2D games</a:t>
            </a: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</a:t>
            </a:r>
            <a:r>
              <a:rPr lang="en" dirty="0"/>
              <a:t># programming language</a:t>
            </a:r>
            <a:endParaRPr dirty="0"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75072" cy="23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22" y="2572650"/>
            <a:ext cx="1667628" cy="250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9872" y="1445700"/>
            <a:ext cx="1667628" cy="250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title="Editor-Breakdow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71" y="1300302"/>
            <a:ext cx="5750375" cy="330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334850" y="1733738"/>
            <a:ext cx="25305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(A) The Toolbar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(C) The Game View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(D) The Scene View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(E) The Inspector Window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(F) The Project Window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(G) The Status Bar</a:t>
            </a:r>
            <a:endParaRPr sz="1400"/>
          </a:p>
        </p:txBody>
      </p:sp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Unity Interface</a:t>
            </a:r>
            <a:endParaRPr/>
          </a:p>
        </p:txBody>
      </p:sp>
      <p:cxnSp>
        <p:nvCxnSpPr>
          <p:cNvPr id="127" name="Google Shape;127;p24"/>
          <p:cNvCxnSpPr/>
          <p:nvPr/>
        </p:nvCxnSpPr>
        <p:spPr>
          <a:xfrm>
            <a:off x="260075" y="866875"/>
            <a:ext cx="8655300" cy="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542900" y="1040250"/>
            <a:ext cx="2325600" cy="13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"/>
          </p:nvPr>
        </p:nvSpPr>
        <p:spPr>
          <a:xfrm>
            <a:off x="6257801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Quaternions</a:t>
            </a: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Concepts for Unity Development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6257786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Unity’s default angle representation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Technically 4-dimensional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 use Quaternion.euler()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2"/>
          </p:nvPr>
        </p:nvSpPr>
        <p:spPr>
          <a:xfrm>
            <a:off x="228600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Representations of direction and distance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dimension components and/or a magnitude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you’ve taken physics, you know these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3"/>
          </p:nvPr>
        </p:nvSpPr>
        <p:spPr>
          <a:xfrm>
            <a:off x="228600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600" y="850050"/>
            <a:ext cx="1627650" cy="16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00" y="1040150"/>
            <a:ext cx="238125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>
            <a:spLocks noGrp="1"/>
          </p:cNvSpPr>
          <p:nvPr>
            <p:ph type="subTitle" idx="4"/>
          </p:nvPr>
        </p:nvSpPr>
        <p:spPr>
          <a:xfrm>
            <a:off x="3303389" y="1930564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3303373" y="2961089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Anything that exists within the game/scene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Have coordinates and can be given components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subTitle" idx="4"/>
          </p:nvPr>
        </p:nvSpPr>
        <p:spPr>
          <a:xfrm>
            <a:off x="6257801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Rigidbodies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Concepts for Unity Development (Continued)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6257786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Tell an object to obey physics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configurable, and can be configured by scripts during gameplay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2"/>
          </p:nvPr>
        </p:nvSpPr>
        <p:spPr>
          <a:xfrm>
            <a:off x="228600" y="294555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Capabilities that can be added to an object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 colliders, physics systems, custom scripts, texturing systems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3"/>
          </p:nvPr>
        </p:nvSpPr>
        <p:spPr>
          <a:xfrm>
            <a:off x="228600" y="1915025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3243201" y="2009800"/>
            <a:ext cx="2640000" cy="10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Colliders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3243186" y="3040325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 for detecting and preventing intersections between objects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types: solid and trigger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1" y="289675"/>
            <a:ext cx="1767225" cy="21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200" y="1180350"/>
            <a:ext cx="2575025" cy="1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899650" y="228600"/>
            <a:ext cx="50157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C# Programming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5700"/>
            <a:ext cx="5016836" cy="35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subTitle" idx="4294967295"/>
          </p:nvPr>
        </p:nvSpPr>
        <p:spPr>
          <a:xfrm>
            <a:off x="6275361" y="144570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any game in the Unity engine is made up of custom scripts, written in the C# programming language.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 idx="4294967295"/>
          </p:nvPr>
        </p:nvSpPr>
        <p:spPr>
          <a:xfrm>
            <a:off x="228600" y="2286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Graphics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375" y="849788"/>
            <a:ext cx="4735424" cy="34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subTitle" idx="4294967295"/>
          </p:nvPr>
        </p:nvSpPr>
        <p:spPr>
          <a:xfrm>
            <a:off x="228611" y="1056700"/>
            <a:ext cx="2640000" cy="19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has two different graphics systems - 2D and 3D.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3D -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Materials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Shaders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2D -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Canvas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Text/UI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441600" cy="4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Resources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4427825" y="228595"/>
            <a:ext cx="4487400" cy="43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Brackeys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Unity Beginner Tutorials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to Program in C#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Official Documentation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C#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Learning Tracks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StackOverflow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subTitle" idx="1"/>
          </p:nvPr>
        </p:nvSpPr>
        <p:spPr>
          <a:xfrm>
            <a:off x="228600" y="1736225"/>
            <a:ext cx="3144300" cy="13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Do you have any questions?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+00 000 000 000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304800" y="4279225"/>
            <a:ext cx="3144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Please keep this slide for attribution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336174" y="3087700"/>
            <a:ext cx="408092" cy="408543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07925" tIns="107925" rIns="107925" bIns="107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2"/>
          </a:p>
        </p:txBody>
      </p:sp>
      <p:grpSp>
        <p:nvGrpSpPr>
          <p:cNvPr id="182" name="Google Shape;182;p30"/>
          <p:cNvGrpSpPr/>
          <p:nvPr/>
        </p:nvGrpSpPr>
        <p:grpSpPr>
          <a:xfrm>
            <a:off x="904037" y="3087964"/>
            <a:ext cx="408553" cy="408102"/>
            <a:chOff x="3303268" y="3817349"/>
            <a:chExt cx="346056" cy="345674"/>
          </a:xfrm>
        </p:grpSpPr>
        <p:sp>
          <p:nvSpPr>
            <p:cNvPr id="183" name="Google Shape;183;p3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30"/>
          <p:cNvGrpSpPr/>
          <p:nvPr/>
        </p:nvGrpSpPr>
        <p:grpSpPr>
          <a:xfrm>
            <a:off x="1472365" y="3087964"/>
            <a:ext cx="408553" cy="408102"/>
            <a:chOff x="3752358" y="3817349"/>
            <a:chExt cx="346056" cy="345674"/>
          </a:xfrm>
        </p:grpSpPr>
        <p:sp>
          <p:nvSpPr>
            <p:cNvPr id="188" name="Google Shape;188;p3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07925" tIns="107925" rIns="107925" bIns="107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144300" cy="13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193" name="Google Shape;193;p30"/>
          <p:cNvCxnSpPr/>
          <p:nvPr/>
        </p:nvCxnSpPr>
        <p:spPr>
          <a:xfrm>
            <a:off x="317350" y="1548750"/>
            <a:ext cx="2786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Nunito Light</vt:lpstr>
      <vt:lpstr>Catamaran</vt:lpstr>
      <vt:lpstr>DM Sans</vt:lpstr>
      <vt:lpstr>Rethink Sans</vt:lpstr>
      <vt:lpstr>Catamaran Light</vt:lpstr>
      <vt:lpstr>IBM Plex Sans Light</vt:lpstr>
      <vt:lpstr>Arial</vt:lpstr>
      <vt:lpstr>Electric Field Concepts by Slidesgo</vt:lpstr>
      <vt:lpstr>Game Development in Unity</vt:lpstr>
      <vt:lpstr>What is Unity?</vt:lpstr>
      <vt:lpstr>The Unity Interface</vt:lpstr>
      <vt:lpstr>Useful Concepts for Unity Development</vt:lpstr>
      <vt:lpstr>Useful Concepts for Unity Development (Continued)</vt:lpstr>
      <vt:lpstr>C# Programming</vt:lpstr>
      <vt:lpstr>Unity Graphics</vt:lpstr>
      <vt:lpstr>Further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Timothy Stoll</cp:lastModifiedBy>
  <cp:revision>1</cp:revision>
  <dcterms:modified xsi:type="dcterms:W3CDTF">2026-01-09T21:12:53Z</dcterms:modified>
</cp:coreProperties>
</file>